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313" r:id="rId3"/>
    <p:sldId id="331" r:id="rId4"/>
    <p:sldId id="508" r:id="rId5"/>
    <p:sldId id="620" r:id="rId6"/>
    <p:sldId id="610" r:id="rId7"/>
    <p:sldId id="619" r:id="rId8"/>
    <p:sldId id="622" r:id="rId9"/>
    <p:sldId id="623" r:id="rId10"/>
    <p:sldId id="536" r:id="rId11"/>
    <p:sldId id="580" r:id="rId12"/>
    <p:sldId id="624" r:id="rId13"/>
    <p:sldId id="557" r:id="rId14"/>
    <p:sldId id="438" r:id="rId15"/>
    <p:sldId id="274" r:id="rId16"/>
    <p:sldId id="29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331"/>
            <p14:sldId id="508"/>
            <p14:sldId id="620"/>
            <p14:sldId id="610"/>
            <p14:sldId id="619"/>
            <p14:sldId id="622"/>
            <p14:sldId id="623"/>
            <p14:sldId id="536"/>
            <p14:sldId id="580"/>
            <p14:sldId id="624"/>
            <p14:sldId id="557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2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6" autoAdjust="0"/>
    <p:restoredTop sz="95878" autoAdjust="0"/>
  </p:normalViewPr>
  <p:slideViewPr>
    <p:cSldViewPr>
      <p:cViewPr varScale="1">
        <p:scale>
          <a:sx n="123" d="100"/>
          <a:sy n="123" d="100"/>
        </p:scale>
        <p:origin x="336" y="184"/>
      </p:cViewPr>
      <p:guideLst>
        <p:guide orient="horz" pos="1480"/>
        <p:guide pos="6788"/>
        <p:guide pos="4287"/>
        <p:guide pos="7160"/>
        <p:guide pos="710"/>
        <p:guide pos="3362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</a:p>
        </p:txBody>
      </p:sp>
    </p:spTree>
    <p:extLst>
      <p:ext uri="{BB962C8B-B14F-4D97-AF65-F5344CB8AC3E}">
        <p14:creationId xmlns:p14="http://schemas.microsoft.com/office/powerpoint/2010/main" val="290485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4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3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30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56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9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060848"/>
            <a:ext cx="10837501" cy="19389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简街实时市场数据预测比赛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 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Andrew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树模型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2070905"/>
            <a:ext cx="11233152" cy="459845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</a:rPr>
              <a:t>决策树模型（</a:t>
            </a:r>
            <a:r>
              <a:rPr lang="en-US" altLang="zh-CN" sz="1600" spc="130" dirty="0">
                <a:solidFill>
                  <a:schemeClr val="bg1"/>
                </a:solidFill>
              </a:rPr>
              <a:t>Decision</a:t>
            </a:r>
            <a:r>
              <a:rPr lang="zh-CN" altLang="en-US" sz="1600" spc="130" dirty="0">
                <a:solidFill>
                  <a:schemeClr val="bg1"/>
                </a:solidFill>
              </a:rPr>
              <a:t> </a:t>
            </a:r>
            <a:r>
              <a:rPr lang="en-US" altLang="zh-CN" sz="1600" spc="130" dirty="0">
                <a:solidFill>
                  <a:schemeClr val="bg1"/>
                </a:solidFill>
              </a:rPr>
              <a:t>Tree</a:t>
            </a:r>
            <a:r>
              <a:rPr lang="zh-CN" altLang="en-US" sz="1600" spc="130" dirty="0">
                <a:solidFill>
                  <a:schemeClr val="bg1"/>
                </a:solidFill>
              </a:rPr>
              <a:t> </a:t>
            </a:r>
            <a:r>
              <a:rPr lang="en-US" altLang="zh-CN" sz="1600" spc="130" dirty="0">
                <a:solidFill>
                  <a:schemeClr val="bg1"/>
                </a:solidFill>
              </a:rPr>
              <a:t>Model</a:t>
            </a:r>
            <a:r>
              <a:rPr lang="zh-CN" altLang="en-US" sz="1600" spc="130" dirty="0">
                <a:solidFill>
                  <a:schemeClr val="bg1"/>
                </a:solidFill>
              </a:rPr>
              <a:t>）：</a:t>
            </a:r>
            <a:endParaRPr lang="en-US" altLang="zh-CN" sz="1600" spc="13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决策树（</a:t>
            </a:r>
            <a:r>
              <a:rPr lang="en" altLang="zh-CN" sz="1600" dirty="0"/>
              <a:t>Decision Tree</a:t>
            </a:r>
            <a:r>
              <a:rPr lang="zh-CN" altLang="en" sz="1600" dirty="0"/>
              <a:t>）</a:t>
            </a:r>
            <a:r>
              <a:rPr lang="zh-CN" altLang="en-US" sz="1600" dirty="0"/>
              <a:t>是一种常见的机器学习模型，广泛用于分类（</a:t>
            </a:r>
            <a:r>
              <a:rPr lang="en" altLang="zh-CN" sz="1600" dirty="0"/>
              <a:t>classification</a:t>
            </a:r>
            <a:r>
              <a:rPr lang="zh-CN" altLang="en" sz="1600" dirty="0"/>
              <a:t>）</a:t>
            </a:r>
            <a:r>
              <a:rPr lang="zh-CN" altLang="en-US" sz="1600" dirty="0"/>
              <a:t>和回归（</a:t>
            </a:r>
            <a:r>
              <a:rPr lang="en" altLang="zh-CN" sz="1600" dirty="0"/>
              <a:t>regression</a:t>
            </a:r>
            <a:r>
              <a:rPr lang="zh-CN" altLang="en" sz="1600" dirty="0"/>
              <a:t>）</a:t>
            </a:r>
            <a:r>
              <a:rPr lang="zh-CN" altLang="en-US" sz="1600" dirty="0"/>
              <a:t>任务。它通过对数据的特征进行一系列的条件判断来进行预测。决策树的优点在于易于理解和可解释性强，适用于处理非线性关系和高维数据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决策树的构建过程涉及以下几个主要步骤：</a:t>
            </a:r>
            <a:endParaRPr lang="en-US" altLang="zh-CN" sz="1600" dirty="0"/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spc="130" dirty="0">
                <a:solidFill>
                  <a:schemeClr val="bg1"/>
                </a:solidFill>
              </a:rPr>
              <a:t>根据某种准则（如信息增益、基尼指数）选择一个特征来进行数据集的分裂，使得分裂后的数据集更加纯净</a:t>
            </a:r>
            <a:endParaRPr lang="en-US" altLang="zh-CN" sz="1200" spc="130" dirty="0">
              <a:solidFill>
                <a:schemeClr val="bg1"/>
              </a:solidFill>
            </a:endParaRPr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spc="130" dirty="0">
                <a:solidFill>
                  <a:schemeClr val="bg1"/>
                </a:solidFill>
              </a:rPr>
              <a:t>通过不断选择最佳特征和分裂数据，形成树形结构，直到满足停止条件（如最大树深度、最小样本数等）</a:t>
            </a:r>
            <a:endParaRPr lang="en-US" altLang="zh-CN" sz="1200" spc="130" dirty="0">
              <a:solidFill>
                <a:schemeClr val="bg1"/>
              </a:solidFill>
            </a:endParaRPr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200" spc="130" dirty="0">
                <a:solidFill>
                  <a:schemeClr val="bg1"/>
                </a:solidFill>
              </a:rPr>
              <a:t>通过树的结构对新样本进行分类或回归。预测时，从根节点开始，逐层根据样本的特征选择路径，最终到达一个叶子节点，叶子节点的值即为预测结果。</a:t>
            </a:r>
            <a:endParaRPr lang="en-US" altLang="zh-CN" sz="1200" spc="13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bg1"/>
                </a:solidFill>
              </a:rPr>
              <a:t>基于决策树的集成学习算法： </a:t>
            </a:r>
            <a:r>
              <a:rPr lang="en-US" altLang="zh-CN" sz="1600" spc="130" dirty="0" err="1">
                <a:solidFill>
                  <a:schemeClr val="bg1"/>
                </a:solidFill>
              </a:rPr>
              <a:t>Xgboost</a:t>
            </a:r>
            <a:r>
              <a:rPr lang="zh-CN" altLang="en-US" sz="1600" spc="130" dirty="0">
                <a:solidFill>
                  <a:schemeClr val="bg1"/>
                </a:solidFill>
              </a:rPr>
              <a:t>、</a:t>
            </a:r>
            <a:r>
              <a:rPr lang="en-US" altLang="zh-CN" sz="1600" spc="130" dirty="0" err="1">
                <a:solidFill>
                  <a:schemeClr val="bg1"/>
                </a:solidFill>
              </a:rPr>
              <a:t>Lightgbm</a:t>
            </a:r>
            <a:r>
              <a:rPr lang="zh-CN" altLang="en-US" sz="1600" spc="130" dirty="0">
                <a:solidFill>
                  <a:schemeClr val="bg1"/>
                </a:solidFill>
              </a:rPr>
              <a:t>、</a:t>
            </a:r>
            <a:r>
              <a:rPr lang="en-US" altLang="zh-CN" sz="1600" spc="130" dirty="0" err="1">
                <a:solidFill>
                  <a:schemeClr val="bg1"/>
                </a:solidFill>
              </a:rPr>
              <a:t>Catboost</a:t>
            </a:r>
            <a:endParaRPr lang="en-US" altLang="zh-CN" sz="1600" spc="130" dirty="0">
              <a:solidFill>
                <a:schemeClr val="bg1"/>
              </a:solidFill>
            </a:endParaRPr>
          </a:p>
          <a:p>
            <a:pPr marL="11430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1200" spc="13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Tree-based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dirty="0"/>
              <a:t>树模型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4671343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en-US" altLang="zh-CN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Tree-based model</a:t>
            </a:r>
            <a:r>
              <a:rPr lang="zh-CN" altLang="en-US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</a:p>
          <a:p>
            <a:pPr>
              <a:buFont typeface="Wingdings" panose="05000000000000000000" pitchFamily="2" charset="2"/>
            </a:pPr>
            <a:r>
              <a:rPr lang="en-US" altLang="zh-CN" sz="1600" spc="13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catboost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en-US" altLang="zh-CN" sz="1600" spc="13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lightgbm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、</a:t>
            </a:r>
            <a:r>
              <a:rPr lang="en-US" altLang="zh-CN" sz="1600" spc="130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xgboost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三种模型调参的参数相似</a:t>
            </a:r>
            <a:endParaRPr lang="en-US" altLang="zh-CN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常见参数：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max_depth : int 表示基分类器的最大深度 一般取3～6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learning_rate : float 学习率，一般取0.001～0.1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n_estimators : int 训练的基分类器个数，默认100个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min_child_weight : int 叶子节点里样本预测值的最小和，用来防止过拟合，默认为1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subsample : float 样本采样比例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colsample_bytree : float 属性采样比例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reg_alpha : float (xgb’s alpha) L1 正则项的系数</a:t>
            </a: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reg_lambda : float (xgb’s lambda) L2正则项的系数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tree - based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</a:rPr>
              <a:t>3</a:t>
            </a:r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树模型</a:t>
            </a:r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baseline</a:t>
            </a:r>
            <a: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讲解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328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</a:rPr>
              <a:t>4</a:t>
            </a:r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答疑互动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1704" y="1254588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特征工程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359696" y="2880966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树模型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359696" y="4365104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树模型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baseline</a:t>
              </a:r>
            </a:p>
            <a:p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9119409" cy="92202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特征工程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3559244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特征工程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600" dirty="0"/>
              <a:t>在机器学习的流程中，</a:t>
            </a:r>
            <a:r>
              <a:rPr lang="zh-CN" altLang="en-US" sz="1600" b="1" dirty="0"/>
              <a:t>特征</a:t>
            </a:r>
            <a:r>
              <a:rPr lang="zh-CN" altLang="en-US" sz="1600" dirty="0"/>
              <a:t>是指模型使用的输入变量（即模型的自变量），而特征工程就是通过不同的方法对原始数据进行处理，得到高质量的特征，帮助模型在训练过程中找到最优的解决方案。</a:t>
            </a:r>
            <a:endParaRPr lang="en-US" altLang="zh-CN" sz="1600" dirty="0"/>
          </a:p>
          <a:p>
            <a:pPr>
              <a:buFont typeface="Wingdings" panose="05000000000000000000" pitchFamily="2" charset="2"/>
            </a:pPr>
            <a:endParaRPr lang="en-US" altLang="zh-CN" sz="16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spc="130" dirty="0">
                <a:solidFill>
                  <a:srgbClr val="66FFFF"/>
                </a:solidFill>
              </a:rPr>
              <a:t>广义上，特征工程包含特征选择、特征提取、特征转换、特征构造、缺失值处理等多个部分。</a:t>
            </a:r>
            <a:endParaRPr lang="en-US" altLang="zh-CN" sz="1800" spc="130" dirty="0">
              <a:solidFill>
                <a:srgbClr val="66FFFF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spc="130" dirty="0">
              <a:solidFill>
                <a:srgbClr val="66FFFF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spc="130" dirty="0">
                <a:solidFill>
                  <a:srgbClr val="66FFFF"/>
                </a:solidFill>
              </a:rPr>
              <a:t>在本比赛中，数据集中总共</a:t>
            </a:r>
            <a:r>
              <a:rPr lang="en-US" altLang="zh-CN" sz="1800" spc="130" dirty="0">
                <a:solidFill>
                  <a:srgbClr val="66FFFF"/>
                </a:solidFill>
              </a:rPr>
              <a:t>79</a:t>
            </a:r>
            <a:r>
              <a:rPr lang="zh-CN" altLang="en-US" sz="1800" spc="130" dirty="0">
                <a:solidFill>
                  <a:srgbClr val="66FFFF"/>
                </a:solidFill>
              </a:rPr>
              <a:t>个已经构造好的匿名化特征，因为真实金融含义的缺失，所以特征构造是本比赛的难点。</a:t>
            </a:r>
            <a:endParaRPr lang="en-US" altLang="zh-CN" sz="1800" spc="130" dirty="0">
              <a:solidFill>
                <a:srgbClr val="66FFFF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Feature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Engineering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50710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800" spc="130" dirty="0">
                <a:solidFill>
                  <a:schemeClr val="bg1"/>
                </a:solidFill>
              </a:rPr>
              <a:t>通过各种方式，对现有Feature进行改变，使得模型预测的更加准确</a:t>
            </a:r>
          </a:p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步骤：</a:t>
            </a:r>
          </a:p>
          <a:p>
            <a:pPr lvl="1" algn="just">
              <a:buFont typeface="Wingdings" panose="05000000000000000000" pitchFamily="2" charset="2"/>
            </a:pPr>
            <a:r>
              <a:rPr lang="zh-CN" altLang="en-US" sz="2160" spc="130" dirty="0">
                <a:solidFill>
                  <a:schemeClr val="bg1"/>
                </a:solidFill>
              </a:rPr>
              <a:t>头脑风暴有个大致的方向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决定创建什么</a:t>
            </a:r>
            <a:r>
              <a:rPr lang="zh-CN" altLang="en-US" sz="2160" spc="130" dirty="0">
                <a:solidFill>
                  <a:schemeClr val="bg1"/>
                </a:solidFill>
              </a:rPr>
              <a:t>特征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创建</a:t>
            </a:r>
            <a:r>
              <a:rPr lang="zh-CN" altLang="en-US" sz="2160" spc="130" dirty="0">
                <a:solidFill>
                  <a:schemeClr val="bg1"/>
                </a:solidFill>
              </a:rPr>
              <a:t>特征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测试所确定的</a:t>
            </a:r>
            <a:r>
              <a:rPr lang="zh-CN" altLang="en-US" sz="2160" spc="130" dirty="0">
                <a:solidFill>
                  <a:schemeClr val="bg1"/>
                </a:solidFill>
                <a:sym typeface="+mn-ea"/>
              </a:rPr>
              <a:t>特征</a:t>
            </a:r>
            <a:r>
              <a:rPr lang="en-US" altLang="zh-CN" sz="2160" spc="130" dirty="0">
                <a:solidFill>
                  <a:schemeClr val="bg1"/>
                </a:solidFill>
              </a:rPr>
              <a:t>对任务的影响</a:t>
            </a: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必要时改进你的</a:t>
            </a:r>
            <a:r>
              <a:rPr lang="zh-CN" altLang="en-US" sz="2160" spc="130" dirty="0">
                <a:solidFill>
                  <a:schemeClr val="bg1"/>
                </a:solidFill>
                <a:sym typeface="+mn-ea"/>
              </a:rPr>
              <a:t>特征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重复</a:t>
            </a: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 Engineering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753701"/>
            <a:ext cx="11233152" cy="6395918"/>
          </a:xfrm>
        </p:spPr>
        <p:txBody>
          <a:bodyPr/>
          <a:lstStyle/>
          <a:p>
            <a:pPr algn="l" fontAlgn="base"/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树模型：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数值特征：各个特征的均值、方差等数值特征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时间窗口特征：在一个时间段的滚动窗口内的统计特征（）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将</a:t>
            </a:r>
            <a:r>
              <a:rPr lang="en-US" altLang="zh-CN" sz="1600" spc="130" dirty="0">
                <a:solidFill>
                  <a:schemeClr val="bg1"/>
                </a:solidFill>
                <a:latin typeface="inherit"/>
              </a:rPr>
              <a:t>responder</a:t>
            </a: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和</a:t>
            </a:r>
            <a:r>
              <a:rPr lang="en-US" altLang="zh-CN" sz="1600" spc="130" dirty="0">
                <a:solidFill>
                  <a:schemeClr val="bg1"/>
                </a:solidFill>
                <a:latin typeface="inherit"/>
              </a:rPr>
              <a:t>lag</a:t>
            </a: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数据组合成新的特征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algn="l" fontAlgn="base"/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algn="l" fontAlgn="base"/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algn="l" fontAlgn="base"/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algn="l" fontAlgn="base"/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神经网络模型：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相对不太依赖特征工程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altLang="zh-CN" sz="1600" spc="130" dirty="0">
                <a:solidFill>
                  <a:schemeClr val="bg1"/>
                </a:solidFill>
                <a:latin typeface="inherit"/>
              </a:rPr>
              <a:t>NN</a:t>
            </a: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中的激活函数可以刻画非线性的关系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altLang="zh-CN" sz="1600" spc="130" dirty="0">
                <a:solidFill>
                  <a:schemeClr val="bg1"/>
                </a:solidFill>
                <a:latin typeface="inherit"/>
              </a:rPr>
              <a:t>NN</a:t>
            </a: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中的</a:t>
            </a:r>
            <a:r>
              <a:rPr lang="en-US" altLang="zh-CN" sz="1600" spc="130" dirty="0">
                <a:solidFill>
                  <a:schemeClr val="bg1"/>
                </a:solidFill>
                <a:latin typeface="inherit"/>
              </a:rPr>
              <a:t>attention</a:t>
            </a: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机制可以刻画不同时间步、不同</a:t>
            </a:r>
            <a:r>
              <a:rPr lang="en-US" altLang="zh-CN" sz="1600" spc="130" dirty="0">
                <a:solidFill>
                  <a:schemeClr val="bg1"/>
                </a:solidFill>
                <a:latin typeface="inherit"/>
              </a:rPr>
              <a:t>feature</a:t>
            </a: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、不同</a:t>
            </a:r>
            <a:r>
              <a:rPr lang="en-US" altLang="zh-CN" sz="1600" spc="130" dirty="0">
                <a:solidFill>
                  <a:schemeClr val="bg1"/>
                </a:solidFill>
                <a:latin typeface="inherit"/>
              </a:rPr>
              <a:t>symbol</a:t>
            </a: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之间的联系</a:t>
            </a:r>
            <a:endParaRPr lang="en" altLang="zh-CN" sz="1600" spc="130" dirty="0">
              <a:solidFill>
                <a:srgbClr val="3C4043"/>
              </a:solidFill>
              <a:latin typeface="inherit"/>
            </a:endParaRPr>
          </a:p>
          <a:p>
            <a:pPr algn="l" fontAlgn="base"/>
            <a:endParaRPr lang="en" altLang="zh-CN" sz="1600" b="0" i="0" u="none" strike="noStrike" dirty="0">
              <a:solidFill>
                <a:srgbClr val="3C4043"/>
              </a:solidFill>
              <a:effectLst/>
              <a:latin typeface="inherit"/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rgbClr val="66FFFF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Feature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Enginnering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D93575-8359-CF4A-8425-0CBC8C08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284984"/>
            <a:ext cx="6696744" cy="18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8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Feature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Enginnering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4039054"/>
          </a:xfrm>
        </p:spPr>
        <p:txBody>
          <a:bodyPr/>
          <a:lstStyle/>
          <a:p>
            <a:pPr algn="l" fontAlgn="base"/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缺失值处理：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删除缺失值：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1028700" lvl="1" indent="-342900" fontAlgn="base">
              <a:buFont typeface="+mj-lt"/>
              <a:buAutoNum type="arabicPeriod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其中包含删除含缺失值较多的行（对结果贡献度较少的样本）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1028700" lvl="1" indent="-342900" fontAlgn="base">
              <a:buFont typeface="+mj-lt"/>
              <a:buAutoNum type="arabicPeriod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删除含缺失值较多的列（对结果贡献度较少的特征）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zh-CN" altLang="en-US" sz="16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填充缺失值：</a:t>
            </a:r>
            <a:endParaRPr lang="en-US" altLang="zh-CN" sz="1600" b="0" i="0" u="none" strike="noStrike" spc="130" dirty="0">
              <a:solidFill>
                <a:schemeClr val="bg1"/>
              </a:solidFill>
              <a:effectLst/>
              <a:latin typeface="inherit"/>
            </a:endParaRPr>
          </a:p>
          <a:p>
            <a:pPr lvl="1" indent="0" fontAlgn="base">
              <a:buNone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1.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常数填充：用一个固定值填充缺失值，常见的固定值有 </a:t>
            </a: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0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或 </a:t>
            </a: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-1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，也可以用领域特定的默认值（如“未知”）。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lvl="1" indent="0" fontAlgn="base">
              <a:buNone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2.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均值填充：对于数值型数据，可以用列的均值来填充缺失值。这种方法假设数据是均匀分布的。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lvl="1" indent="0" fontAlgn="base">
              <a:buNone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3.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中位数填充：使用列的中位数填充缺失值，适用于数据偏态不明显的情况，能减少极端值对填充值的影响。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lvl="1" indent="0" fontAlgn="base">
              <a:buNone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4.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众数填充：对于类别型数据，可以用列的众数填充缺失值，适用于类别数据的处理。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lvl="1" indent="0" fontAlgn="base">
              <a:buNone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5.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插值法填充：使用插值方法根据其他已有数据填充缺失值，特别适用于时间序列数据。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lvl="1" indent="0" fontAlgn="base">
              <a:buNone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6.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线性插值：通过相邻的非缺失值计算一个线性插值值填充缺失值。</a:t>
            </a:r>
          </a:p>
          <a:p>
            <a:pPr lvl="1" indent="0" fontAlgn="base">
              <a:buNone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7.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多项式插值：使用多项式拟合来填充缺失值的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zh-CN" altLang="en-US" sz="600" spc="130" dirty="0">
              <a:solidFill>
                <a:schemeClr val="bg1"/>
              </a:solidFill>
              <a:latin typeface="inherit"/>
            </a:endParaRPr>
          </a:p>
          <a:p>
            <a:pPr lvl="1" indent="0" fontAlgn="base">
              <a:buNone/>
            </a:pPr>
            <a:endParaRPr lang="en-US" altLang="zh-CN" sz="1400" spc="13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8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Feature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Enginnering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4441729"/>
          </a:xfrm>
        </p:spPr>
        <p:txBody>
          <a:bodyPr/>
          <a:lstStyle/>
          <a:p>
            <a:pPr algn="l" fontAlgn="base"/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缺失值处理：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前向填充和后向填充：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1028700" lvl="1" indent="-342900" fontAlgn="base">
              <a:buFont typeface="+mj-lt"/>
              <a:buAutoNum type="arabicPeriod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这两种方法通常用于时间序列数据，在数据中的缺失值可以被其前面的数据（前向填充）或后面的数据（后向填充）所替代。</a:t>
            </a:r>
          </a:p>
          <a:p>
            <a:pPr marL="1028700" lvl="1" indent="-342900" fontAlgn="base">
              <a:buFont typeface="+mj-lt"/>
              <a:buAutoNum type="arabicPeriod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前向填充（</a:t>
            </a:r>
            <a:r>
              <a:rPr lang="en" altLang="zh-CN" sz="1400" spc="130" dirty="0">
                <a:solidFill>
                  <a:schemeClr val="bg1"/>
                </a:solidFill>
                <a:latin typeface="inherit"/>
              </a:rPr>
              <a:t>Forward Fill</a:t>
            </a:r>
            <a:r>
              <a:rPr lang="zh-CN" altLang="en" sz="1400" spc="130" dirty="0">
                <a:solidFill>
                  <a:schemeClr val="bg1"/>
                </a:solidFill>
                <a:latin typeface="inherit"/>
              </a:rPr>
              <a:t>）：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将缺失值用该列前一个非缺失值填充。</a:t>
            </a:r>
          </a:p>
          <a:p>
            <a:pPr marL="1028700" lvl="1" indent="-342900" fontAlgn="base">
              <a:buFont typeface="+mj-lt"/>
              <a:buAutoNum type="arabicPeriod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后向填充（</a:t>
            </a:r>
            <a:r>
              <a:rPr lang="en" altLang="zh-CN" sz="1400" spc="130" dirty="0">
                <a:solidFill>
                  <a:schemeClr val="bg1"/>
                </a:solidFill>
                <a:latin typeface="inherit"/>
              </a:rPr>
              <a:t>Backward Fill</a:t>
            </a:r>
            <a:r>
              <a:rPr lang="zh-CN" altLang="en" sz="1400" spc="130" dirty="0">
                <a:solidFill>
                  <a:schemeClr val="bg1"/>
                </a:solidFill>
                <a:latin typeface="inherit"/>
              </a:rPr>
              <a:t>）：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将缺失值用该列后一个非缺失值填充。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zh-CN" altLang="en-US" sz="1400" dirty="0"/>
              <a:t>利用模型预测填充</a:t>
            </a:r>
            <a:r>
              <a:rPr lang="zh-CN" altLang="en-US" sz="16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：</a:t>
            </a:r>
            <a:endParaRPr lang="en-US" altLang="zh-CN" sz="1600" b="0" i="0" u="none" strike="noStrike" spc="130" dirty="0">
              <a:solidFill>
                <a:schemeClr val="bg1"/>
              </a:solidFill>
              <a:effectLst/>
              <a:latin typeface="inherit"/>
            </a:endParaRPr>
          </a:p>
          <a:p>
            <a:pPr lvl="1" indent="0" fontAlgn="base">
              <a:buNone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1.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回归模型：如果缺失的特征是数值型的，可以使用回归模型（如线性回归）根据其他非缺失特征预测缺失值。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lvl="1" indent="0" fontAlgn="base">
              <a:buNone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2. 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均值填充：如果缺失的特征是类别型的，可以使用分类模型（如决策树、随机森林）来预测类别。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  </a:t>
            </a: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KNN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填充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1028700" lvl="1" indent="-342900" fontAlgn="base">
              <a:buFont typeface="+mj-lt"/>
              <a:buAutoNum type="arabicPeriod"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KNN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（</a:t>
            </a: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K-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最近邻）是一种基于实例的学习方法，常用来填充缺失值。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1028700" lvl="1" indent="-342900" fontAlgn="base">
              <a:buFont typeface="+mj-lt"/>
              <a:buAutoNum type="arabicPeriod"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KNN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方法通过寻找与缺失值最相似的样本（基于欧氏距离或其他距离度量）来推测缺失值。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zh-CN" altLang="en-US" sz="14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缺失值标记</a:t>
            </a:r>
            <a:r>
              <a:rPr lang="zh-CN" altLang="en-US" sz="16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：</a:t>
            </a:r>
            <a:endParaRPr lang="en-US" altLang="zh-CN" sz="1600" b="0" i="0" u="none" strike="noStrike" spc="130" dirty="0">
              <a:solidFill>
                <a:schemeClr val="bg1"/>
              </a:solidFill>
              <a:effectLst/>
              <a:latin typeface="inherit"/>
            </a:endParaRPr>
          </a:p>
          <a:p>
            <a:pPr marL="1143000" lvl="1" indent="-457200" fontAlgn="base">
              <a:buFont typeface="+mj-lt"/>
              <a:buAutoNum type="arabicPeriod"/>
            </a:pPr>
            <a:r>
              <a:rPr lang="zh-CN" altLang="en-US" sz="14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当缺失数据本身携带有信息时，我们可以为缺失的值创建一个新的二元变量（</a:t>
            </a:r>
            <a:r>
              <a:rPr lang="en-US" altLang="zh-CN" sz="14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mask</a:t>
            </a:r>
            <a:r>
              <a:rPr lang="zh-CN" altLang="en-US" sz="14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表示缺失，</a:t>
            </a:r>
            <a:r>
              <a:rPr lang="en-US" altLang="zh-CN" sz="14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unmask</a:t>
            </a:r>
            <a:r>
              <a:rPr lang="zh-CN" altLang="en-US" sz="14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表示非缺失）</a:t>
            </a:r>
            <a:endParaRPr lang="en-US" altLang="zh-CN" sz="1400" b="0" i="0" u="none" strike="noStrike" spc="130" dirty="0">
              <a:solidFill>
                <a:schemeClr val="bg1"/>
              </a:solidFill>
              <a:effectLst/>
              <a:latin typeface="inherit"/>
            </a:endParaRPr>
          </a:p>
          <a:p>
            <a:pPr marL="1143000" lvl="1" indent="-457200" fontAlgn="base">
              <a:buFont typeface="+mj-lt"/>
              <a:buAutoNum type="arabicPeriod"/>
            </a:pPr>
            <a:r>
              <a:rPr lang="zh-CN" altLang="en-US" sz="1400" b="0" i="0" u="none" strike="noStrike" spc="130" dirty="0">
                <a:solidFill>
                  <a:schemeClr val="bg1"/>
                </a:solidFill>
                <a:effectLst/>
                <a:latin typeface="inherit"/>
              </a:rPr>
              <a:t>这种方法适用于缺失值的存在本身是有意义的情况，比如某些特征的缺失可能与目标变量有关系。</a:t>
            </a:r>
            <a:endParaRPr lang="en-US" altLang="zh-CN" sz="1400" b="0" i="0" u="none" strike="noStrike" spc="130" dirty="0"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07802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Feature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>
                    <a:lumMod val="85000"/>
                  </a:schemeClr>
                </a:solidFill>
                <a:sym typeface="+mn-ea"/>
              </a:rPr>
              <a:t>Enginnering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2447337"/>
          </a:xfrm>
        </p:spPr>
        <p:txBody>
          <a:bodyPr/>
          <a:lstStyle/>
          <a:p>
            <a:pPr algn="l" fontAlgn="base"/>
            <a:r>
              <a:rPr lang="zh-CN" altLang="en-US" sz="1600" spc="130" dirty="0">
                <a:solidFill>
                  <a:schemeClr val="bg1"/>
                </a:solidFill>
                <a:latin typeface="inherit"/>
              </a:rPr>
              <a:t>缺失值处理原则：</a:t>
            </a:r>
            <a:endParaRPr lang="en-US" altLang="zh-CN" sz="1600" spc="130" dirty="0">
              <a:solidFill>
                <a:schemeClr val="bg1"/>
              </a:solidFill>
              <a:latin typeface="inherit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删除缺失值适用于缺失值较少且删除不会损失重要信息的情况。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填充缺失值适用于缺失值较多但可以通过合理估计填充的情况。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模型预测填充适用于复杂的数据集，尤其是缺失值模式复杂时。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altLang="zh-CN" sz="1400" spc="130" dirty="0">
                <a:solidFill>
                  <a:schemeClr val="bg1"/>
                </a:solidFill>
                <a:latin typeface="inherit"/>
              </a:rPr>
              <a:t>KNN</a:t>
            </a: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填充是更为复杂但效果较好的填充方法，适合在有多个特征缺失的情况下使用。</a:t>
            </a:r>
            <a:endParaRPr lang="en-US" altLang="zh-CN" sz="1400" spc="130" dirty="0">
              <a:solidFill>
                <a:schemeClr val="bg1"/>
              </a:solidFill>
              <a:latin typeface="inherit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zh-CN" altLang="en-US" sz="1400" spc="130" dirty="0">
                <a:solidFill>
                  <a:schemeClr val="bg1"/>
                </a:solidFill>
                <a:latin typeface="inherit"/>
              </a:rPr>
              <a:t>缺失值标记可以用于某些特殊情况，尤其是缺失本身带有信息时。</a:t>
            </a:r>
          </a:p>
          <a:p>
            <a:pPr lvl="1" indent="0" fontAlgn="base">
              <a:buNone/>
            </a:pPr>
            <a:endParaRPr lang="en-US" altLang="zh-CN" sz="1400" spc="13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18433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3514</TotalTime>
  <Words>1339</Words>
  <Application>Microsoft Macintosh PowerPoint</Application>
  <PresentationFormat>宽屏</PresentationFormat>
  <Paragraphs>117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等线</vt:lpstr>
      <vt:lpstr>等线 Light</vt:lpstr>
      <vt:lpstr>黑体</vt:lpstr>
      <vt:lpstr>思源黑体 CN Bold</vt:lpstr>
      <vt:lpstr>思源黑体 CN Light</vt:lpstr>
      <vt:lpstr>思源黑体 CN Regular</vt:lpstr>
      <vt:lpstr>微软雅黑</vt:lpstr>
      <vt:lpstr>微软雅黑 Light</vt:lpstr>
      <vt:lpstr>inherit</vt:lpstr>
      <vt:lpstr>Arial</vt:lpstr>
      <vt:lpstr>Wingdings</vt:lpstr>
      <vt:lpstr>深度学习项目PPT模板V1.4</vt:lpstr>
      <vt:lpstr>Kaggle 简街实时市场数据预测比赛</vt:lpstr>
      <vt:lpstr>PowerPoint 演示文稿</vt:lpstr>
      <vt:lpstr>1 特征工程</vt:lpstr>
      <vt:lpstr>1 特征工程</vt:lpstr>
      <vt:lpstr>1 特征工程</vt:lpstr>
      <vt:lpstr>1 特征工程</vt:lpstr>
      <vt:lpstr>1 特征工程</vt:lpstr>
      <vt:lpstr>1 特征工程</vt:lpstr>
      <vt:lpstr>1 特征工程</vt:lpstr>
      <vt:lpstr>2 树模型</vt:lpstr>
      <vt:lpstr>2 树模型 </vt:lpstr>
      <vt:lpstr>3 树模型baseline讲解 </vt:lpstr>
      <vt:lpstr>4 答疑互动 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yang jianing</cp:lastModifiedBy>
  <cp:revision>1676</cp:revision>
  <dcterms:created xsi:type="dcterms:W3CDTF">2023-11-14T08:56:06Z</dcterms:created>
  <dcterms:modified xsi:type="dcterms:W3CDTF">2024-11-30T13:12:19Z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1033-6.2.2.8394</vt:lpwstr>
  </property>
  <property fmtid="{D5CDD505-2E9C-101B-9397-08002B2CF9AE}" pid="3" name="ICV">
    <vt:lpwstr>C2049CA3071E418080DB1924DED7BB77</vt:lpwstr>
  </property>
</Properties>
</file>